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0" r:id="rId4"/>
    <p:sldMasterId id="2147483652" r:id="rId5"/>
    <p:sldMasterId id="2147483654" r:id="rId6"/>
    <p:sldMasterId id="2147483656" r:id="rId7"/>
    <p:sldMasterId id="2147483658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y="6858000" cx="12192000"/>
  <p:notesSz cx="6858000" cy="9144000"/>
  <p:embeddedFontLst>
    <p:embeddedFont>
      <p:font typeface="Montserrat Light"/>
      <p:regular r:id="rId29"/>
      <p:bold r:id="rId30"/>
      <p:italic r:id="rId31"/>
      <p:boldItalic r:id="rId32"/>
    </p:embeddedFont>
    <p:embeddedFont>
      <p:font typeface="DM Serif Display"/>
      <p:regular r:id="rId33"/>
      <p: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j3y4hwrETPsUN4AAT/0nEkrbz1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notesMaster" Target="notesMasters/notesMaster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MontserratLight-regular.fntdata"/><Relationship Id="rId7" Type="http://schemas.openxmlformats.org/officeDocument/2006/relationships/slideMaster" Target="slideMasters/slideMaster5.xml"/><Relationship Id="rId8" Type="http://schemas.openxmlformats.org/officeDocument/2006/relationships/slideMaster" Target="slideMasters/slideMaster6.xml"/><Relationship Id="rId31" Type="http://schemas.openxmlformats.org/officeDocument/2006/relationships/font" Target="fonts/MontserratLight-italic.fntdata"/><Relationship Id="rId30" Type="http://schemas.openxmlformats.org/officeDocument/2006/relationships/font" Target="fonts/MontserratLight-bold.fntdata"/><Relationship Id="rId11" Type="http://schemas.openxmlformats.org/officeDocument/2006/relationships/slide" Target="slides/slide2.xml"/><Relationship Id="rId33" Type="http://schemas.openxmlformats.org/officeDocument/2006/relationships/font" Target="fonts/DMSerifDisplay-regular.fntdata"/><Relationship Id="rId10" Type="http://schemas.openxmlformats.org/officeDocument/2006/relationships/slide" Target="slides/slide1.xml"/><Relationship Id="rId32" Type="http://schemas.openxmlformats.org/officeDocument/2006/relationships/font" Target="fonts/MontserratLight-boldItalic.fntdata"/><Relationship Id="rId13" Type="http://schemas.openxmlformats.org/officeDocument/2006/relationships/slide" Target="slides/slide4.xml"/><Relationship Id="rId35" Type="http://customschemas.google.com/relationships/presentationmetadata" Target="metadata"/><Relationship Id="rId12" Type="http://schemas.openxmlformats.org/officeDocument/2006/relationships/slide" Target="slides/slide3.xml"/><Relationship Id="rId34" Type="http://schemas.openxmlformats.org/officeDocument/2006/relationships/font" Target="fonts/DMSerifDisplay-italic.fntdata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png>
</file>

<file path=ppt/media/image32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10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0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5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17:notes"/>
          <p:cNvSpPr txBox="1"/>
          <p:nvPr>
            <p:ph idx="1" type="body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7:notes"/>
          <p:cNvSpPr txBox="1"/>
          <p:nvPr>
            <p:ph idx="12" type="sldNum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lang="en-US" sz="1400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533520" y="764280"/>
            <a:ext cx="6704280" cy="377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p18:notes"/>
          <p:cNvSpPr txBox="1"/>
          <p:nvPr>
            <p:ph idx="1"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8:notes"/>
          <p:cNvSpPr txBox="1"/>
          <p:nvPr>
            <p:ph idx="12" type="sldNum"/>
          </p:nvPr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400640"/>
            <a:ext cx="548568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8:notes"/>
          <p:cNvSpPr txBox="1"/>
          <p:nvPr>
            <p:ph idx="12" type="sldNum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11296080" y="621756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idx="11" type="ftr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2" type="sldNum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3"/>
          <p:cNvSpPr txBox="1"/>
          <p:nvPr>
            <p:ph idx="10" type="dt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4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sz="1200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5"/>
          <p:cNvSpPr txBox="1"/>
          <p:nvPr>
            <p:ph idx="10" type="dt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6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7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7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2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7" type="obj">
  <p:cSld name="OBJEC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31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6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7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idx="12" type="sldNum"/>
          </p:nvPr>
        </p:nvSpPr>
        <p:spPr>
          <a:xfrm>
            <a:off x="11296080" y="621756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i="0" sz="17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0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20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idx="11" type="ftr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2"/>
          <p:cNvSpPr txBox="1"/>
          <p:nvPr>
            <p:ph idx="12" type="sldNum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2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" name="Google Shape;20;p22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24"/>
          <p:cNvSpPr txBox="1"/>
          <p:nvPr>
            <p:ph idx="11" type="ftr"/>
          </p:nvPr>
        </p:nvSpPr>
        <p:spPr>
          <a:xfrm>
            <a:off x="4038120" y="6356520"/>
            <a:ext cx="41140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24"/>
          <p:cNvSpPr txBox="1"/>
          <p:nvPr>
            <p:ph idx="12" type="sldNum"/>
          </p:nvPr>
        </p:nvSpPr>
        <p:spPr>
          <a:xfrm>
            <a:off x="86101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4"/>
          <p:cNvSpPr txBox="1"/>
          <p:nvPr>
            <p:ph idx="10" type="dt"/>
          </p:nvPr>
        </p:nvSpPr>
        <p:spPr>
          <a:xfrm>
            <a:off x="837720" y="6356520"/>
            <a:ext cx="2742480" cy="36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24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>
            <a:off x="360" y="12600"/>
            <a:ext cx="12191400" cy="6844680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" name="Google Shape;39;p26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u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6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/>
          <p:nvPr/>
        </p:nvSpPr>
        <p:spPr>
          <a:xfrm>
            <a:off x="360" y="12600"/>
            <a:ext cx="12191400" cy="6844680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" name="Google Shape;48;p28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8"/>
          <p:cNvSpPr txBox="1"/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0" name="Google Shape;50;p28"/>
          <p:cNvSpPr txBox="1"/>
          <p:nvPr>
            <p:ph idx="1"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191F"/>
            </a:gs>
            <a:gs pos="50000">
              <a:srgbClr val="11191F"/>
            </a:gs>
            <a:gs pos="100000">
              <a:srgbClr val="525666"/>
            </a:gs>
          </a:gsLst>
          <a:lin ang="168000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0"/>
          <p:cNvSpPr/>
          <p:nvPr/>
        </p:nvSpPr>
        <p:spPr>
          <a:xfrm>
            <a:off x="360" y="12600"/>
            <a:ext cx="12191400" cy="6844680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30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30"/>
          <p:cNvSpPr txBox="1"/>
          <p:nvPr>
            <p:ph idx="1" type="body"/>
          </p:nvPr>
        </p:nvSpPr>
        <p:spPr>
          <a:xfrm>
            <a:off x="83772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11205360" y="6231600"/>
            <a:ext cx="731160" cy="5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700"/>
              <a:buFont typeface="DM Serif Display"/>
              <a:buNone/>
              <a:defRPr b="0" sz="1700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Relationship Id="rId4" Type="http://schemas.openxmlformats.org/officeDocument/2006/relationships/image" Target="../media/image16.png"/><Relationship Id="rId5" Type="http://schemas.openxmlformats.org/officeDocument/2006/relationships/image" Target="../media/image32.jpg"/><Relationship Id="rId6" Type="http://schemas.openxmlformats.org/officeDocument/2006/relationships/image" Target="../media/image30.jpg"/><Relationship Id="rId7" Type="http://schemas.openxmlformats.org/officeDocument/2006/relationships/image" Target="../media/image2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Ujb1SkExIBYzk016qJZdSqwqbfJrtNO4/view" TargetMode="External"/><Relationship Id="rId4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11.jp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7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/>
          <p:nvPr>
            <p:ph idx="4294967295" type="title"/>
          </p:nvPr>
        </p:nvSpPr>
        <p:spPr>
          <a:xfrm>
            <a:off x="1523520" y="1122480"/>
            <a:ext cx="9143280" cy="3308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84102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Portable Ultrasound Device (PUD) for Coda-Wave Interferometry</a:t>
            </a:r>
            <a:b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Spring ‘24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Sprint 6 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"/>
          <p:cNvSpPr txBox="1"/>
          <p:nvPr>
            <p:ph idx="4294967295" type="subTitle"/>
          </p:nvPr>
        </p:nvSpPr>
        <p:spPr>
          <a:xfrm>
            <a:off x="1523520" y="4857840"/>
            <a:ext cx="9143280" cy="165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9988"/>
          </a:bodyPr>
          <a:lstStyle/>
          <a:p>
            <a:pPr indent="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 by Michael Kisellus, Christopher Coppedge, 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Leyton</a:t>
            </a:r>
            <a:r>
              <a:rPr b="0" i="0" lang="en-US" sz="37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Foxworthy, Matthew Baker, Kyle Fox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owner</a:t>
            </a:r>
            <a:r>
              <a:rPr b="0" i="0" lang="en-US" sz="252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r>
              <a:rPr b="0" i="0" lang="en-US" sz="37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242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Brown</a:t>
            </a:r>
            <a:endParaRPr b="0" i="0" sz="242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2286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 APR 2024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/>
          <p:nvPr/>
        </p:nvSpPr>
        <p:spPr>
          <a:xfrm>
            <a:off x="1111680" y="280080"/>
            <a:ext cx="947304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Enclosure And Mounting System</a:t>
            </a:r>
            <a:endParaRPr b="0" i="0" sz="4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0" name="Google Shape;140;p10"/>
          <p:cNvPicPr preferRelativeResize="0"/>
          <p:nvPr/>
        </p:nvPicPr>
        <p:blipFill rotWithShape="1">
          <a:blip r:embed="rId3">
            <a:alphaModFix/>
          </a:blip>
          <a:srcRect b="0" l="0" r="2235" t="1812"/>
          <a:stretch/>
        </p:blipFill>
        <p:spPr>
          <a:xfrm>
            <a:off x="7817040" y="2536560"/>
            <a:ext cx="4098600" cy="404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0"/>
          <p:cNvSpPr/>
          <p:nvPr/>
        </p:nvSpPr>
        <p:spPr>
          <a:xfrm>
            <a:off x="442440" y="2144520"/>
            <a:ext cx="3593160" cy="3793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 the shelf case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Mounting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Velcro, silicone putty, and screws.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A black box with wires on a table&#10;&#10;Description automatically generated" id="142" name="Google Shape;14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4240" y="2144520"/>
            <a:ext cx="3273840" cy="43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1"/>
          <p:cNvPicPr preferRelativeResize="0"/>
          <p:nvPr/>
        </p:nvPicPr>
        <p:blipFill rotWithShape="1">
          <a:blip r:embed="rId3">
            <a:alphaModFix amt="93000"/>
          </a:blip>
          <a:srcRect b="0" l="0" r="0" t="0"/>
          <a:stretch/>
        </p:blipFill>
        <p:spPr>
          <a:xfrm>
            <a:off x="2514600" y="1396080"/>
            <a:ext cx="9677520" cy="536616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1"/>
          <p:cNvSpPr/>
          <p:nvPr/>
        </p:nvSpPr>
        <p:spPr>
          <a:xfrm>
            <a:off x="360" y="0"/>
            <a:ext cx="12079080" cy="6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r>
              <a:rPr b="0" i="0" lang="en-US" sz="5300" u="none" cap="none" strike="noStrike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</a:t>
            </a:r>
            <a:endParaRPr b="0" i="0" sz="53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0" y="2332080"/>
            <a:ext cx="2136240" cy="338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 provides: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5v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12v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19.5v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500v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Ability to sense voltages at test points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84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Battery charging without removal 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"/>
          <p:cNvSpPr/>
          <p:nvPr/>
        </p:nvSpPr>
        <p:spPr>
          <a:xfrm>
            <a:off x="0" y="0"/>
            <a:ext cx="11491200" cy="1195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b="0" i="0" sz="53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Low voltage</a:t>
            </a:r>
            <a:endParaRPr b="0" i="0" sz="53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5" name="Google Shape;155;p12"/>
          <p:cNvPicPr preferRelativeResize="0"/>
          <p:nvPr/>
        </p:nvPicPr>
        <p:blipFill rotWithShape="1">
          <a:blip r:embed="rId3">
            <a:alphaModFix/>
          </a:blip>
          <a:srcRect b="11024" l="10905" r="0" t="58219"/>
          <a:stretch/>
        </p:blipFill>
        <p:spPr>
          <a:xfrm>
            <a:off x="152280" y="3060000"/>
            <a:ext cx="11886480" cy="2561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/>
          <p:nvPr/>
        </p:nvSpPr>
        <p:spPr>
          <a:xfrm>
            <a:off x="360" y="0"/>
            <a:ext cx="11842920" cy="1643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b="0" i="0" sz="53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High voltage</a:t>
            </a:r>
            <a:endParaRPr b="0" i="0" sz="53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1" name="Google Shape;161;p13"/>
          <p:cNvPicPr preferRelativeResize="0"/>
          <p:nvPr/>
        </p:nvPicPr>
        <p:blipFill rotWithShape="1">
          <a:blip r:embed="rId3">
            <a:alphaModFix/>
          </a:blip>
          <a:srcRect b="40992" l="27801" r="2555" t="0"/>
          <a:stretch/>
        </p:blipFill>
        <p:spPr>
          <a:xfrm>
            <a:off x="1058760" y="1783440"/>
            <a:ext cx="9288360" cy="4913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320" y="1342080"/>
            <a:ext cx="2772720" cy="235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6320" y="3693240"/>
            <a:ext cx="2772720" cy="207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/>
          <p:nvPr/>
        </p:nvSpPr>
        <p:spPr>
          <a:xfrm>
            <a:off x="838800" y="175320"/>
            <a:ext cx="10149480" cy="1087200"/>
          </a:xfrm>
          <a:prstGeom prst="rect">
            <a:avLst/>
          </a:prstGeom>
          <a:noFill/>
          <a:ln>
            <a:noFill/>
          </a:ln>
          <a:effectLst>
            <a:outerShdw blurRad="57240" rotWithShape="0" algn="bl" dir="5400000" dist="19080">
              <a:srgbClr val="000000">
                <a:alpha val="48627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Cooling System</a:t>
            </a:r>
            <a:endParaRPr b="0" i="0" sz="4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9" name="Google Shape;169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62520" y="1371600"/>
            <a:ext cx="4267080" cy="32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43800" y="2443680"/>
            <a:ext cx="4648320" cy="3499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10799400">
            <a:off x="3956400" y="3429000"/>
            <a:ext cx="4272480" cy="321696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4"/>
          <p:cNvSpPr/>
          <p:nvPr/>
        </p:nvSpPr>
        <p:spPr>
          <a:xfrm>
            <a:off x="544320" y="5929200"/>
            <a:ext cx="4171680" cy="60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NMB Corp 12VDC, IP55 rated fan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 EMC2101 Fan Controller &amp; MOSFET-based on/off trigger</a:t>
            </a:r>
            <a:endParaRPr b="0" i="0" sz="1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/>
          <p:nvPr/>
        </p:nvSpPr>
        <p:spPr>
          <a:xfrm>
            <a:off x="1111680" y="280080"/>
            <a:ext cx="947304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91F"/>
              </a:buClr>
              <a:buSzPts val="4400"/>
              <a:buFont typeface="DM Serif Display"/>
              <a:buChar char="•"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  <a:endParaRPr b="0" i="0" sz="4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4400"/>
              <a:buFont typeface="DM Serif Display"/>
              <a:buChar char="•"/>
            </a:pPr>
            <a:r>
              <a:rPr b="0" i="0" lang="en-US" sz="4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Tx, Rx, And Control System</a:t>
            </a:r>
            <a:endParaRPr b="0" i="0" sz="4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9" name="Google Shape;179;p15"/>
          <p:cNvSpPr/>
          <p:nvPr/>
        </p:nvSpPr>
        <p:spPr>
          <a:xfrm>
            <a:off x="415080" y="1766160"/>
            <a:ext cx="4758120" cy="4493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RX/TX System Status: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RX side is assembled with an oscilloscope connected to a minicomputer to record and process data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TX side is a custom electrical circuit that uses a HV capacitor and MOSFET to pulse the transducer 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 is a RP2040 that starts the system, times pulses, and total test time</a:t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0" name="Google Shape;1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57400" y="1559160"/>
            <a:ext cx="2666520" cy="152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2600" y="3623040"/>
            <a:ext cx="3813840" cy="2889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 txBox="1"/>
          <p:nvPr>
            <p:ph type="title"/>
          </p:nvPr>
        </p:nvSpPr>
        <p:spPr>
          <a:xfrm>
            <a:off x="526680" y="65700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0" lang="en-US" sz="4400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Possible Future Developments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6"/>
          <p:cNvSpPr txBox="1"/>
          <p:nvPr>
            <p:ph idx="4294967295" type="subTitle"/>
          </p:nvPr>
        </p:nvSpPr>
        <p:spPr>
          <a:xfrm>
            <a:off x="752760" y="2792520"/>
            <a:ext cx="10514880" cy="3233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507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Code development, implementation and improvement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5076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Complete the construction/ add oscilloscope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5076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Reduce weight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5076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Reduce battery size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5076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Reduce capacitor size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5076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 more receiver probes to test at multiple locations</a:t>
            </a:r>
            <a:endParaRPr b="0" i="0" sz="28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8" name="Google Shape;18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5600" y="0"/>
            <a:ext cx="3295800" cy="2639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209160" y="314280"/>
            <a:ext cx="4177800" cy="931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540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Visual Demo</a:t>
            </a:r>
            <a:endParaRPr b="0" sz="5400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5" name="Google Shape;195;p17" title="EditedFinalDemo_v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98000"/>
            <a:ext cx="9435734" cy="530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erif Display"/>
              <a:buNone/>
            </a:pPr>
            <a:r>
              <a:rPr b="0" lang="en-US" sz="440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Code Demo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 txBox="1"/>
          <p:nvPr>
            <p:ph idx="1" type="body"/>
          </p:nvPr>
        </p:nvSpPr>
        <p:spPr>
          <a:xfrm>
            <a:off x="83772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800" y="1690560"/>
            <a:ext cx="3164400" cy="4219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2640" y="1690560"/>
            <a:ext cx="3310560" cy="441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60640" y="1495800"/>
            <a:ext cx="3456720" cy="460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idx="4294967295" type="title"/>
          </p:nvPr>
        </p:nvSpPr>
        <p:spPr>
          <a:xfrm>
            <a:off x="83772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Questions?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3200" y="1337760"/>
            <a:ext cx="9592920" cy="531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9"/>
          <p:cNvPicPr preferRelativeResize="0"/>
          <p:nvPr/>
        </p:nvPicPr>
        <p:blipFill rotWithShape="1">
          <a:blip r:embed="rId4">
            <a:alphaModFix/>
          </a:blip>
          <a:srcRect b="22571" l="15481" r="15268" t="17949"/>
          <a:stretch/>
        </p:blipFill>
        <p:spPr>
          <a:xfrm>
            <a:off x="84600" y="4325400"/>
            <a:ext cx="3297240" cy="241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"/>
          <p:cNvSpPr txBox="1"/>
          <p:nvPr>
            <p:ph idx="4294967295"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 b="2192" l="1626" r="55839" t="4883"/>
          <a:stretch/>
        </p:blipFill>
        <p:spPr>
          <a:xfrm>
            <a:off x="837720" y="3016440"/>
            <a:ext cx="2798280" cy="365364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 txBox="1"/>
          <p:nvPr>
            <p:ph idx="4294967295" type="body"/>
          </p:nvPr>
        </p:nvSpPr>
        <p:spPr>
          <a:xfrm>
            <a:off x="837720" y="1690920"/>
            <a:ext cx="1123236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308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Times New Roman"/>
              <a:buChar char="-"/>
            </a:pPr>
            <a:r>
              <a:rPr b="0" i="0" lang="en-US" sz="2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Civil engineering lab has a concrete “scanning” process that involves measuring how ultrasonic waves travel through the concrete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2"/>
          <p:cNvPicPr preferRelativeResize="0"/>
          <p:nvPr/>
        </p:nvPicPr>
        <p:blipFill rotWithShape="1">
          <a:blip r:embed="rId3">
            <a:alphaModFix/>
          </a:blip>
          <a:srcRect b="0" l="45346" r="0" t="2522"/>
          <a:stretch/>
        </p:blipFill>
        <p:spPr>
          <a:xfrm>
            <a:off x="8154360" y="3016440"/>
            <a:ext cx="3458160" cy="3685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/>
          <p:nvPr>
            <p:ph idx="4294967295" type="body"/>
          </p:nvPr>
        </p:nvSpPr>
        <p:spPr>
          <a:xfrm>
            <a:off x="837720" y="169488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308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analysis, can reveal imperfections in the concrete.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7280" y="2814480"/>
            <a:ext cx="3822480" cy="320004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/>
          <p:nvPr/>
        </p:nvSpPr>
        <p:spPr>
          <a:xfrm>
            <a:off x="815760" y="5946480"/>
            <a:ext cx="4025880" cy="57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an undamaged section of concrete</a:t>
            </a:r>
            <a:endParaRPr b="0" i="0" sz="1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3" name="Google Shape;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0920" y="2757240"/>
            <a:ext cx="3902040" cy="32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7450920" y="5946480"/>
            <a:ext cx="4025880" cy="57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 compromised section of concrete</a:t>
            </a:r>
            <a:endParaRPr b="0" i="0" sz="1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3"/>
          <p:cNvSpPr txBox="1"/>
          <p:nvPr>
            <p:ph idx="4294967295" type="title"/>
          </p:nvPr>
        </p:nvSpPr>
        <p:spPr>
          <a:xfrm>
            <a:off x="837720" y="28080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Background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/>
          <p:nvPr>
            <p:ph idx="4294967295"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4"/>
          <p:cNvSpPr txBox="1"/>
          <p:nvPr>
            <p:ph idx="4294967295" type="body"/>
          </p:nvPr>
        </p:nvSpPr>
        <p:spPr>
          <a:xfrm>
            <a:off x="479160" y="1514520"/>
            <a:ext cx="11232360" cy="5096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40644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Produce a handheld ultrasound inspection device for inspecting a bridge/structural component for faults in the field.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Inspection Unit gathers and stores test data collected over time (48 to 72 hours).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4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Budget - $2000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-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Rationale: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1" marL="9144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commercial solution is expense (~ 5000 USD)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00" lvl="1" marL="9144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ts val="2100"/>
              <a:buFont typeface="Times New Roman"/>
              <a:buChar char="•"/>
            </a:pPr>
            <a:r>
              <a:rPr b="0" i="0" lang="en-US" sz="21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solution cannot operate without operator present.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b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4"/>
          <p:cNvPicPr preferRelativeResize="0"/>
          <p:nvPr/>
        </p:nvPicPr>
        <p:blipFill rotWithShape="1">
          <a:blip r:embed="rId3">
            <a:alphaModFix/>
          </a:blip>
          <a:srcRect b="0" l="6424" r="8672" t="0"/>
          <a:stretch/>
        </p:blipFill>
        <p:spPr>
          <a:xfrm>
            <a:off x="8822160" y="3525840"/>
            <a:ext cx="2530440" cy="2630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erif Display"/>
              <a:buNone/>
            </a:pPr>
            <a:r>
              <a:rPr b="0" lang="en-US" sz="4400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 - Purpose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 txBox="1"/>
          <p:nvPr>
            <p:ph idx="4294967295" type="subTitle"/>
          </p:nvPr>
        </p:nvSpPr>
        <p:spPr>
          <a:xfrm>
            <a:off x="837720" y="2287440"/>
            <a:ext cx="6213240" cy="27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 to society: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thorough inspections for concrete pillar supporting infrastructure.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increases safety for publicly used infrastructure such as bridges.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1320" y="1611720"/>
            <a:ext cx="4851720" cy="3633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/>
          <p:nvPr>
            <p:ph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imes New Roman"/>
              <a:buNone/>
            </a:pPr>
            <a:r>
              <a:rPr b="1" lang="en-US" sz="4400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Considerations - Assumptions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"/>
          <p:cNvSpPr txBox="1"/>
          <p:nvPr>
            <p:ph idx="4294967295" type="subTitle"/>
          </p:nvPr>
        </p:nvSpPr>
        <p:spPr>
          <a:xfrm>
            <a:off x="151200" y="1825560"/>
            <a:ext cx="8398080" cy="4667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Ambient temperatures during operation shall not exceed 120° F.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fully charged before sampling starts.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battery is in good condition and has not degraded from age.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placed in a dry location protected from major weather interference.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is used following the user manual.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user places the transistor transmitter and receiver correctly.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3080" lvl="0" marL="34308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unit has no component failures.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6" name="Google Shape;106;p6"/>
          <p:cNvPicPr preferRelativeResize="0"/>
          <p:nvPr/>
        </p:nvPicPr>
        <p:blipFill rotWithShape="1">
          <a:blip r:embed="rId3">
            <a:alphaModFix/>
          </a:blip>
          <a:srcRect b="3477" l="44377" r="1568" t="0"/>
          <a:stretch/>
        </p:blipFill>
        <p:spPr>
          <a:xfrm>
            <a:off x="8722800" y="3623760"/>
            <a:ext cx="3213000" cy="2868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/>
          <p:nvPr>
            <p:ph idx="4294967295" type="title"/>
          </p:nvPr>
        </p:nvSpPr>
        <p:spPr>
          <a:xfrm>
            <a:off x="837720" y="62028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– Requirements and </a:t>
            </a:r>
            <a:r>
              <a:rPr b="0" i="0" lang="en-US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7"/>
          <p:cNvSpPr txBox="1"/>
          <p:nvPr>
            <p:ph idx="4294967295" type="body"/>
          </p:nvPr>
        </p:nvSpPr>
        <p:spPr>
          <a:xfrm>
            <a:off x="498240" y="2498040"/>
            <a:ext cx="7466400" cy="36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50"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Portable Ultrasound Device (PUD) shall: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92" lvl="0" marL="800280" marR="0" rtl="0" algn="l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portable and usable by a single operator.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92" lvl="0" marL="800280" marR="0" rtl="0" algn="l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Initiate testing and record the resulting data.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92" lvl="0" marL="800280" marR="0" rtl="0" algn="l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for 48 to 72 hours without exterior inputs.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092" lvl="0" marL="800280" marR="0" rtl="0" algn="l">
              <a:lnSpc>
                <a:spcPct val="150000"/>
              </a:lnSpc>
              <a:spcBef>
                <a:spcPts val="1001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Operate in outdoor/ field environment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3560" y="2724480"/>
            <a:ext cx="2489040" cy="35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/>
          <p:nvPr/>
        </p:nvSpPr>
        <p:spPr>
          <a:xfrm>
            <a:off x="592920" y="436680"/>
            <a:ext cx="6729480" cy="707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Considerations - Risks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0" name="Google Shape;120;p8"/>
          <p:cNvSpPr/>
          <p:nvPr/>
        </p:nvSpPr>
        <p:spPr>
          <a:xfrm>
            <a:off x="724680" y="1986120"/>
            <a:ext cx="5270040" cy="4199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Light"/>
              <a:buChar char="●"/>
            </a:pPr>
            <a:r>
              <a:rPr b="0" i="0" lang="en-US" sz="24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shock (500v)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 Light"/>
              <a:buChar char="●"/>
            </a:pPr>
            <a:r>
              <a:rPr b="0" i="0" lang="en-US" sz="24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component failure</a:t>
            </a:r>
            <a:endParaRPr b="0" i="0" sz="24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9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9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9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1" name="Google Shape;12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9640" y="1986120"/>
            <a:ext cx="4999680" cy="381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"/>
          <p:cNvSpPr txBox="1"/>
          <p:nvPr>
            <p:ph idx="4294967295" type="title"/>
          </p:nvPr>
        </p:nvSpPr>
        <p:spPr>
          <a:xfrm>
            <a:off x="837720" y="365040"/>
            <a:ext cx="1051488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DM Serif Display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Major Subsystems  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9"/>
          <p:cNvSpPr txBox="1"/>
          <p:nvPr>
            <p:ph idx="4294967295" type="body"/>
          </p:nvPr>
        </p:nvSpPr>
        <p:spPr>
          <a:xfrm>
            <a:off x="102960" y="2121120"/>
            <a:ext cx="6113160" cy="39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50"/>
          </a:bodyPr>
          <a:lstStyle/>
          <a:p>
            <a:pPr indent="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12" lvl="0" marL="2286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Hardware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52" lvl="1" marL="914400" marR="0" rtl="0" algn="l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Electrical system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52" lvl="1" marL="914400" marR="0" rtl="0" algn="l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 and Mounting system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52" lvl="1" marL="914400" marR="0" rtl="0" algn="l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Cooling system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12" lvl="0" marL="2286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52" lvl="1" marL="9144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Transmit (Tx) and Receiver (Rx) system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52" lvl="1" marL="9144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1191F"/>
              </a:buClr>
              <a:buSzPct val="1000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4200" y="1402560"/>
            <a:ext cx="177732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99240" y="3176640"/>
            <a:ext cx="284724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73800" y="5000400"/>
            <a:ext cx="5714280" cy="1551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970920" y="3139200"/>
            <a:ext cx="1599480" cy="159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547200" y="1269360"/>
            <a:ext cx="1865880" cy="186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9"/>
          <p:cNvSpPr/>
          <p:nvPr/>
        </p:nvSpPr>
        <p:spPr>
          <a:xfrm>
            <a:off x="10199520" y="1914480"/>
            <a:ext cx="348120" cy="30924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1119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2023-10-27T17:27:13Z</dcterms:created>
  <dc:creator>michael kisellus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19</vt:i4>
  </property>
  <property fmtid="{D5CDD505-2E9C-101B-9397-08002B2CF9AE}" pid="3" name="PresentationFormat">
    <vt:lpwstr>Widescreen</vt:lpwstr>
  </property>
  <property fmtid="{D5CDD505-2E9C-101B-9397-08002B2CF9AE}" pid="4" name="Slides">
    <vt:i4>20</vt:i4>
  </property>
</Properties>
</file>